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0" r:id="rId1"/>
    <p:sldMasterId id="2147483733" r:id="rId2"/>
  </p:sldMasterIdLst>
  <p:notesMasterIdLst>
    <p:notesMasterId r:id="rId24"/>
  </p:notesMasterIdLst>
  <p:sldIdLst>
    <p:sldId id="256" r:id="rId3"/>
    <p:sldId id="9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97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Montserrat" pitchFamily="2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69B8"/>
    <a:srgbClr val="0F7CFF"/>
    <a:srgbClr val="FFFFFF"/>
    <a:srgbClr val="ED7D31"/>
    <a:srgbClr val="3F3F3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9921" autoAdjust="0"/>
  </p:normalViewPr>
  <p:slideViewPr>
    <p:cSldViewPr snapToGrid="0">
      <p:cViewPr varScale="1">
        <p:scale>
          <a:sx n="141" d="100"/>
          <a:sy n="141" d="100"/>
        </p:scale>
        <p:origin x="120" y="5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76858-3B3C-48E6-8BD7-0995C53FCAA0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30D88-D9C9-42F9-BD5D-A42F2C765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2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3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Enormous variation in homicide; early 1990s peak was double the period 2005-2015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Resurgence since 2017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Even during low periods, this is ten or more times the homicide rate of major European cities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We’ll be focusing mostly on cohort here; last session focused on race and sex.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PHDCN+ covers much longer time period than original PHDCN: Age 0 to 40, 25 years within each cohort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Well past peak criminal involvement and exposure 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30D88-D9C9-42F9-BD5D-A42F2C7650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26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Align by age instead of year—see age-specific contexts for gun violence, incarceration, disadvantage.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Age 13 to 25 highlighted as peak risk period—different patterns for all cohorts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8574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8290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8989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9766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89049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735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96262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9423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83322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31382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10A46-E0CA-4478-B649-899DAADEA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939" y="6492875"/>
            <a:ext cx="1282018" cy="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514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0F889-0964-46A1-AEF8-7F137C6B3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23" y="6492875"/>
            <a:ext cx="1282018" cy="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77893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87733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34973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80558"/>
      </p:ext>
    </p:extLst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22657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9622"/>
            <a:ext cx="10515600" cy="5497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4011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2319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497" y="74140"/>
            <a:ext cx="5933303" cy="6345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74141"/>
            <a:ext cx="5933303" cy="6345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19333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6820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4689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40605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3512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56554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5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55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hyperlink" Target="https://doi.org/10.1007/s40865-022-00203-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doi.org/10.1007/s40865-022-00203-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harvard.edu/phdcn/" TargetMode="External"/><Relationship Id="rId5" Type="http://schemas.openxmlformats.org/officeDocument/2006/relationships/hyperlink" Target="mailto:PHDCN@fas.harvard.edu" TargetMode="External"/><Relationship Id="rId4" Type="http://schemas.openxmlformats.org/officeDocument/2006/relationships/hyperlink" Target="mailto:cl948@cam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879" y="577515"/>
            <a:ext cx="10634873" cy="178067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4000" dirty="0">
                <a:solidFill>
                  <a:srgbClr val="FFFF00"/>
                </a:solidFill>
              </a:rPr>
              <a:t>Cohort Differences in Gun Use and Exposure to Gun Violence in a 25-year Study of Chicago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15879" y="3499770"/>
            <a:ext cx="9144000" cy="25340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 algn="l">
              <a:buNone/>
            </a:pPr>
            <a:r>
              <a:rPr sz="2800" dirty="0"/>
              <a:t>Charles C. Lanfear</a:t>
            </a:r>
          </a:p>
          <a:p>
            <a:pPr marL="0" lvl="0" indent="0" algn="l">
              <a:buNone/>
            </a:pPr>
            <a:r>
              <a:rPr sz="2800" dirty="0"/>
              <a:t>Robert J. Sampson</a:t>
            </a:r>
          </a:p>
          <a:p>
            <a:pPr marL="0" lvl="0" indent="0" algn="l">
              <a:buNone/>
            </a:pPr>
            <a:r>
              <a:rPr sz="2800" dirty="0"/>
              <a:t>David S. Kirk</a:t>
            </a:r>
          </a:p>
          <a:p>
            <a:pPr marL="0" lvl="0" indent="0" algn="l">
              <a:buNone/>
            </a:pPr>
            <a:r>
              <a:rPr sz="2800" dirty="0"/>
              <a:t>Rebecca Bucci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4CDC1-8C7C-40BA-86EF-350CC106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58" y="926090"/>
            <a:ext cx="4243281" cy="5612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FFD458-AFD3-41A9-872C-AB23E542520F}"/>
              </a:ext>
            </a:extLst>
          </p:cNvPr>
          <p:cNvSpPr txBox="1"/>
          <p:nvPr/>
        </p:nvSpPr>
        <p:spPr>
          <a:xfrm>
            <a:off x="1851547" y="51944"/>
            <a:ext cx="145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 panose="00000500000000000000" pitchFamily="2" charset="0"/>
              </a:rPr>
              <a:t>1995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DBF21-5F9B-4496-911F-B4626194B8E9}"/>
              </a:ext>
            </a:extLst>
          </p:cNvPr>
          <p:cNvSpPr txBox="1"/>
          <p:nvPr/>
        </p:nvSpPr>
        <p:spPr>
          <a:xfrm>
            <a:off x="4706773" y="51944"/>
            <a:ext cx="818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 panose="00000500000000000000" pitchFamily="2" charset="0"/>
              </a:rPr>
              <a:t>Where are they as of 2021?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6940542-F8A4-4C33-9762-D88F1A6280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73" y="926091"/>
            <a:ext cx="7268395" cy="5612082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D267DE25-AA91-49B6-9265-4AD2515707C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74" y="926090"/>
            <a:ext cx="7268394" cy="561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6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4-1.png">
            <a:extLst>
              <a:ext uri="{FF2B5EF4-FFF2-40B4-BE49-F238E27FC236}">
                <a16:creationId xmlns:a16="http://schemas.microsoft.com/office/drawing/2014/main" id="{9A445619-1ECB-4BE6-A171-C5F58520B8E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5-1.png">
            <a:extLst>
              <a:ext uri="{FF2B5EF4-FFF2-40B4-BE49-F238E27FC236}">
                <a16:creationId xmlns:a16="http://schemas.microsoft.com/office/drawing/2014/main" id="{FF53291B-1EA3-41F9-9EAE-0AC14D7CB19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6-1.png">
            <a:extLst>
              <a:ext uri="{FF2B5EF4-FFF2-40B4-BE49-F238E27FC236}">
                <a16:creationId xmlns:a16="http://schemas.microsoft.com/office/drawing/2014/main" id="{765B7C8E-2A81-4EFF-8FDB-D6F8E290350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7-1.png">
            <a:extLst>
              <a:ext uri="{FF2B5EF4-FFF2-40B4-BE49-F238E27FC236}">
                <a16:creationId xmlns:a16="http://schemas.microsoft.com/office/drawing/2014/main" id="{BD7027C6-B92B-4C32-A327-8F0193088F1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Life</a:t>
            </a:r>
            <a:r>
              <a:rPr lang="en-US" dirty="0">
                <a:solidFill>
                  <a:srgbClr val="FFFF00"/>
                </a:solidFill>
              </a:rPr>
              <a:t>-C</a:t>
            </a:r>
            <a:r>
              <a:rPr dirty="0">
                <a:solidFill>
                  <a:srgbClr val="FFFF00"/>
                </a:solidFill>
              </a:rPr>
              <a:t>ourse Gun Use and Exposures to Gun Violence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7670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Has the respondent…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marL="457200" lvl="0"/>
            <a:r>
              <a:rPr dirty="0"/>
              <a:t>ever been shot?</a:t>
            </a:r>
          </a:p>
          <a:p>
            <a:pPr marL="457200" lvl="0"/>
            <a:r>
              <a:rPr dirty="0"/>
              <a:t>ever seen someone else get shot?</a:t>
            </a:r>
          </a:p>
          <a:p>
            <a:pPr marL="457200" lvl="0"/>
            <a:r>
              <a:rPr dirty="0"/>
              <a:t>ever carried a concealed gun?</a:t>
            </a:r>
          </a:p>
          <a:p>
            <a:pPr marL="457200" lvl="0"/>
            <a:r>
              <a:rPr dirty="0"/>
              <a:t>ever used a gun for protection?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hort_slides_files/figure-pptx/unnamed-chunk-8-1.png">
            <a:extLst>
              <a:ext uri="{FF2B5EF4-FFF2-40B4-BE49-F238E27FC236}">
                <a16:creationId xmlns:a16="http://schemas.microsoft.com/office/drawing/2014/main" id="{38DA384A-26FB-4CBF-BDCF-EE2E7D2C451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52705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9-1.png">
            <a:extLst>
              <a:ext uri="{FF2B5EF4-FFF2-40B4-BE49-F238E27FC236}">
                <a16:creationId xmlns:a16="http://schemas.microsoft.com/office/drawing/2014/main" id="{1C668F34-EA6B-421E-8356-FF0CDEAA6FE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3368" y="630808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hort_slides_files/figure-pptx/unnamed-chunk-10-1.png">
            <a:extLst>
              <a:ext uri="{FF2B5EF4-FFF2-40B4-BE49-F238E27FC236}">
                <a16:creationId xmlns:a16="http://schemas.microsoft.com/office/drawing/2014/main" id="{4270CD1E-4898-4A44-9F08-B986F756948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9732" y="222435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2905C-CBA1-4AEB-814F-E3C4E5A4CC34}"/>
              </a:ext>
            </a:extLst>
          </p:cNvPr>
          <p:cNvSpPr txBox="1"/>
          <p:nvPr/>
        </p:nvSpPr>
        <p:spPr>
          <a:xfrm>
            <a:off x="1983809" y="6112345"/>
            <a:ext cx="7524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Conditional probabilities with controls for sex, race/ethnicity, immigrant generation,</a:t>
            </a:r>
          </a:p>
          <a:p>
            <a:r>
              <a:rPr lang="en-US" sz="1400" dirty="0"/>
              <a:t>and childhood exposure to neighborhood violence, disadvantage, and collective efficacy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89B4E-D607-4C72-851B-B1980600448A}"/>
              </a:ext>
            </a:extLst>
          </p:cNvPr>
          <p:cNvSpPr txBox="1"/>
          <p:nvPr/>
        </p:nvSpPr>
        <p:spPr>
          <a:xfrm>
            <a:off x="6899737" y="1405036"/>
            <a:ext cx="520620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</a:rPr>
              <a:t>Project on Human Development in Chicago Neighborhoods, 1995-2022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endParaRPr kumimoji="0" lang="en-US" sz="3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2" descr="A picture containing outdoor, factory, building, city&#10;&#10;Description automatically generated">
            <a:extLst>
              <a:ext uri="{FF2B5EF4-FFF2-40B4-BE49-F238E27FC236}">
                <a16:creationId xmlns:a16="http://schemas.microsoft.com/office/drawing/2014/main" id="{72EB1553-18FC-42F3-87B1-F4D3FCB082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0" r="1989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0B446-5901-4F53-B1E9-88DB01AF8087}"/>
              </a:ext>
            </a:extLst>
          </p:cNvPr>
          <p:cNvSpPr txBox="1"/>
          <p:nvPr/>
        </p:nvSpPr>
        <p:spPr>
          <a:xfrm>
            <a:off x="7359867" y="5302451"/>
            <a:ext cx="4525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Sampson, Robert J., David S. Kirk, and Rebecca Bucci. 2022. "Cohort Profile: Project on Human Development in Chicago Neighborhoods and Its Additions (PHDCN+)." 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Journal of Developmental and Life-Course Criminology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8: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https://doi.org/10.1007/s40865-022-00203-0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pic>
        <p:nvPicPr>
          <p:cNvPr id="6" name="Picture 5" descr="img/phdcn_logo_white_raster.png">
            <a:extLst>
              <a:ext uri="{FF2B5EF4-FFF2-40B4-BE49-F238E27FC236}">
                <a16:creationId xmlns:a16="http://schemas.microsoft.com/office/drawing/2014/main" id="{89B2D7A6-CE31-4D77-96A4-3A97D3D8ABE6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8436078" y="3429000"/>
            <a:ext cx="2372838" cy="6190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22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309" y="523081"/>
            <a:ext cx="10515600" cy="581183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Life course of victimization through mid-adulthood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Reproduction of gun violence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Long-term causal consequences of exposure to violence for health and well-being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The extent and consequences of exposure to police brutality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Residential </a:t>
            </a:r>
            <a:r>
              <a:rPr lang="en-US" dirty="0"/>
              <a:t>exposure to</a:t>
            </a:r>
            <a:r>
              <a:rPr dirty="0"/>
              <a:t> levels of gun violence in 2021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Feedback and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0835"/>
            <a:ext cx="10515600" cy="5811838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b="1" dirty="0"/>
              <a:t>Contact</a:t>
            </a:r>
            <a:r>
              <a:rPr lang="en-US" b="1" dirty="0"/>
              <a:t>s:</a:t>
            </a:r>
          </a:p>
          <a:p>
            <a:pPr marL="0" lvl="0" indent="0">
              <a:buNone/>
            </a:pPr>
            <a:endParaRPr b="1" dirty="0"/>
          </a:p>
          <a:p>
            <a:pPr marL="0" lvl="0" indent="457200">
              <a:lnSpc>
                <a:spcPct val="120000"/>
              </a:lnSpc>
              <a:buNone/>
            </a:pPr>
            <a:r>
              <a:rPr dirty="0"/>
              <a:t>Charles C. Lanfear</a:t>
            </a:r>
            <a:br>
              <a:rPr lang="en-US" dirty="0"/>
            </a:br>
            <a:r>
              <a:rPr lang="en-US" dirty="0"/>
              <a:t>        Institute of Criminology</a:t>
            </a:r>
            <a:br>
              <a:rPr lang="en-US" dirty="0"/>
            </a:br>
            <a:r>
              <a:rPr lang="en-US" dirty="0"/>
              <a:t>        University of Cambridge</a:t>
            </a:r>
          </a:p>
          <a:p>
            <a:pPr marL="0" lvl="0" indent="457200">
              <a:buNone/>
            </a:pPr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cl948@cam.ac.uk</a:t>
            </a:r>
            <a:endParaRPr lang="en-US" dirty="0">
              <a:solidFill>
                <a:srgbClr val="FFFF00"/>
              </a:solidFill>
            </a:endParaRPr>
          </a:p>
          <a:p>
            <a:pPr marL="0" lvl="0" indent="457200">
              <a:buNone/>
            </a:pPr>
            <a:endParaRPr lang="en-US"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lang="en-US" b="1" dirty="0"/>
              <a:t>For</a:t>
            </a:r>
            <a:r>
              <a:rPr b="1" dirty="0"/>
              <a:t> more about the PHDCN</a:t>
            </a:r>
            <a:r>
              <a:rPr lang="en-US" b="1" dirty="0"/>
              <a:t>+</a:t>
            </a:r>
            <a:r>
              <a:rPr b="1" dirty="0"/>
              <a:t>:</a:t>
            </a:r>
            <a:endParaRPr lang="en-US" b="1" dirty="0"/>
          </a:p>
          <a:p>
            <a:pPr marL="0" lvl="0" indent="0">
              <a:buNone/>
            </a:pPr>
            <a:endParaRPr lang="en-US" b="1" dirty="0"/>
          </a:p>
          <a:p>
            <a:pPr marL="0" lvl="0" indent="457200">
              <a:buNone/>
            </a:pPr>
            <a:r>
              <a:rPr lang="en-US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PHDCN@fas.harvard.edu</a:t>
            </a:r>
            <a:endParaRPr lang="en-US" dirty="0">
              <a:solidFill>
                <a:srgbClr val="FFFF00"/>
              </a:solidFill>
            </a:endParaRPr>
          </a:p>
          <a:p>
            <a:pPr marL="0" lvl="0" indent="457200">
              <a:buNone/>
            </a:pPr>
            <a:endParaRPr b="1" dirty="0">
              <a:solidFill>
                <a:srgbClr val="FFFF00"/>
              </a:solidFill>
            </a:endParaRPr>
          </a:p>
          <a:p>
            <a:pPr marL="0" lvl="0" indent="457200">
              <a:buNone/>
            </a:pPr>
            <a:r>
              <a:rPr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https://sites.harvard.edu/phdcn/</a:t>
            </a:r>
            <a:endParaRPr lang="en-US" dirty="0">
              <a:solidFill>
                <a:srgbClr val="FFFF00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457200">
              <a:buNone/>
            </a:pPr>
            <a:endParaRPr lang="en-US" dirty="0">
              <a:solidFill>
                <a:srgbClr val="FFFF00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457200">
              <a:buNone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https://doi.org/10.1007/s40865-022-00203-0</a:t>
            </a:r>
            <a:endParaRPr lang="en-US" dirty="0">
              <a:solidFill>
                <a:srgbClr val="FFFF00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>
              <a:buNone/>
            </a:pPr>
            <a:endParaRPr lang="en-US" dirty="0">
              <a:solidFill>
                <a:srgbClr val="0563C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>
              <a:buNone/>
            </a:pPr>
            <a:endParaRPr dirty="0">
              <a:solidFill>
                <a:srgbClr val="0563C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7443" y="10541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B9C0C-53DA-4368-9557-B104A6885A94}"/>
              </a:ext>
            </a:extLst>
          </p:cNvPr>
          <p:cNvSpPr txBox="1"/>
          <p:nvPr/>
        </p:nvSpPr>
        <p:spPr>
          <a:xfrm>
            <a:off x="1427443" y="150472"/>
            <a:ext cx="8784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/>
                <a:ea typeface="+mj-ea"/>
                <a:cs typeface="+mj-cs"/>
              </a:rPr>
              <a:t>The Changing Nature of Lethal Violence</a:t>
            </a:r>
          </a:p>
          <a:p>
            <a:r>
              <a:rPr lang="en-US" sz="3200" b="1" dirty="0">
                <a:solidFill>
                  <a:srgbClr val="FFFF00"/>
                </a:solidFill>
                <a:latin typeface="Montserrat"/>
                <a:ea typeface="+mj-ea"/>
                <a:cs typeface="+mj-cs"/>
              </a:rPr>
              <a:t>in Chicago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/>
                <a:ea typeface="+mj-ea"/>
                <a:cs typeface="+mj-cs"/>
              </a:rPr>
              <a:t>Over the Last 40 Years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727" y="392389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727" y="1055171"/>
            <a:ext cx="9122546" cy="47476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  <a:endParaRPr dirty="0">
              <a:solidFill>
                <a:srgbClr val="FFFF00"/>
              </a:solidFill>
            </a:endParaRPr>
          </a:p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lang="en-US" dirty="0"/>
              <a:t>How </a:t>
            </a:r>
            <a:r>
              <a:rPr dirty="0"/>
              <a:t>do </a:t>
            </a:r>
            <a:r>
              <a:rPr lang="en-US" dirty="0"/>
              <a:t>changing </a:t>
            </a:r>
            <a:r>
              <a:rPr dirty="0"/>
              <a:t>historical macro-social </a:t>
            </a:r>
            <a:r>
              <a:rPr lang="en-US" dirty="0"/>
              <a:t>conditions</a:t>
            </a:r>
            <a:r>
              <a:rPr dirty="0"/>
              <a:t> </a:t>
            </a:r>
            <a:r>
              <a:rPr lang="en-US" dirty="0"/>
              <a:t>shape</a:t>
            </a:r>
            <a:r>
              <a:rPr dirty="0"/>
              <a:t> the likelihood of individuals…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lvl="0"/>
            <a:r>
              <a:rPr b="1" dirty="0">
                <a:solidFill>
                  <a:srgbClr val="FFFF00"/>
                </a:solidFill>
              </a:rPr>
              <a:t>using guns</a:t>
            </a:r>
            <a:r>
              <a:rPr dirty="0">
                <a:solidFill>
                  <a:srgbClr val="FFFF00"/>
                </a:solidFill>
              </a:rPr>
              <a:t>?</a:t>
            </a:r>
          </a:p>
          <a:p>
            <a:pPr lvl="0"/>
            <a:r>
              <a:rPr dirty="0"/>
              <a:t>being exposed to </a:t>
            </a:r>
            <a:r>
              <a:rPr b="1" dirty="0">
                <a:solidFill>
                  <a:srgbClr val="FFFF00"/>
                </a:solidFill>
              </a:rPr>
              <a:t>gun violence</a:t>
            </a:r>
            <a:r>
              <a:rPr dirty="0">
                <a:solidFill>
                  <a:srgbClr val="FFFF00"/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phdcn_logo_white_raster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8200" y="1892300"/>
            <a:ext cx="10515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PHDCN (1995-2002)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3081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Longitudinal study of 6,200 children</a:t>
            </a:r>
          </a:p>
          <a:p>
            <a:pPr lvl="1"/>
            <a:r>
              <a:rPr dirty="0"/>
              <a:t>7 cohorts in 1995: 0 (infant), 3, 6, 9, 12, 15, and 18</a:t>
            </a:r>
          </a:p>
          <a:p>
            <a:pPr lvl="0"/>
            <a:r>
              <a:rPr dirty="0"/>
              <a:t>Probability samples from 80 </a:t>
            </a:r>
            <a:r>
              <a:rPr dirty="0" err="1"/>
              <a:t>neighbourhoods</a:t>
            </a:r>
            <a:endParaRPr dirty="0"/>
          </a:p>
          <a:p>
            <a:pPr lvl="1"/>
            <a:r>
              <a:rPr dirty="0"/>
              <a:t>Stratified by race and social class</a:t>
            </a:r>
          </a:p>
          <a:p>
            <a:pPr lvl="0"/>
            <a:r>
              <a:rPr dirty="0"/>
              <a:t>Three waves, 1995-2002</a:t>
            </a:r>
          </a:p>
          <a:p>
            <a:pPr lvl="1"/>
            <a:r>
              <a:rPr dirty="0"/>
              <a:t>Parents/caretaker and child assessments</a:t>
            </a:r>
          </a:p>
          <a:p>
            <a:pPr lvl="1"/>
            <a:r>
              <a:rPr dirty="0"/>
              <a:t>75-78% response rates</a:t>
            </a:r>
          </a:p>
          <a:p>
            <a:pPr lvl="0"/>
            <a:r>
              <a:rPr dirty="0"/>
              <a:t>Community surveys of 343 neighborhoods</a:t>
            </a:r>
          </a:p>
          <a:p>
            <a:pPr lvl="1"/>
            <a:r>
              <a:rPr dirty="0"/>
              <a:t>1995 and 2002-2003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PHDCN+ Wave 4 (2011-2012)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N = 1,057, nationwide field effort (funded by MacArthur Foundation)</a:t>
            </a:r>
          </a:p>
          <a:p>
            <a:pPr lvl="0"/>
            <a:r>
              <a:rPr dirty="0"/>
              <a:t>Random sample of cohorts 0, 9, 12, and 15</a:t>
            </a:r>
          </a:p>
          <a:p>
            <a:pPr lvl="0"/>
            <a:r>
              <a:rPr dirty="0"/>
              <a:t>63% response rate</a:t>
            </a:r>
          </a:p>
          <a:p>
            <a:pPr lvl="0"/>
            <a:r>
              <a:rPr dirty="0"/>
              <a:t>Diverse sample:</a:t>
            </a:r>
          </a:p>
          <a:p>
            <a:pPr lvl="1"/>
            <a:r>
              <a:rPr dirty="0"/>
              <a:t>40% Latino/Hispanic</a:t>
            </a:r>
          </a:p>
          <a:p>
            <a:pPr lvl="1"/>
            <a:r>
              <a:rPr dirty="0"/>
              <a:t>37% Black</a:t>
            </a:r>
          </a:p>
          <a:p>
            <a:pPr lvl="1"/>
            <a:r>
              <a:rPr dirty="0"/>
              <a:t>19% White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PHDCN+ Wave 5 (May-Oct 2021)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7785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N = 682, multi-mode survey: web, phone, F2F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66% response rate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Official criminal justice histories, 1995-2020</a:t>
            </a:r>
          </a:p>
          <a:p>
            <a:pPr lvl="1"/>
            <a:r>
              <a:rPr dirty="0"/>
              <a:t>Planned through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3-1.png">
            <a:extLst>
              <a:ext uri="{FF2B5EF4-FFF2-40B4-BE49-F238E27FC236}">
                <a16:creationId xmlns:a16="http://schemas.microsoft.com/office/drawing/2014/main" id="{7E9C5061-0469-4370-98F0-D88D3BAA4CA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462133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veal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588</Words>
  <Application>Microsoft Office PowerPoint</Application>
  <PresentationFormat>Widescreen</PresentationFormat>
  <Paragraphs>117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 Light</vt:lpstr>
      <vt:lpstr>Montserrat</vt:lpstr>
      <vt:lpstr>Calibri</vt:lpstr>
      <vt:lpstr>Open Sans</vt:lpstr>
      <vt:lpstr>Office Theme</vt:lpstr>
      <vt:lpstr>1_Office Theme</vt:lpstr>
      <vt:lpstr>Cohort Differences in Gun Use and Exposure to Gun Violence in a 25-year Study of Chicago Children</vt:lpstr>
      <vt:lpstr>PowerPoint Presentation</vt:lpstr>
      <vt:lpstr>PowerPoint Presentation</vt:lpstr>
      <vt:lpstr>Questions</vt:lpstr>
      <vt:lpstr>PowerPoint Presentation</vt:lpstr>
      <vt:lpstr>PHDCN (1995-2002)</vt:lpstr>
      <vt:lpstr>PHDCN+ Wave 4 (2011-2012)</vt:lpstr>
      <vt:lpstr>PHDCN+ Wave 5 (May-Oct 2021)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Life-Course Gun Use and Exposures to Gun Violence</vt:lpstr>
      <vt:lpstr>Measures</vt:lpstr>
      <vt:lpstr>PowerPoint Presentation</vt:lpstr>
      <vt:lpstr>PowerPoint Presentation</vt:lpstr>
      <vt:lpstr>PowerPoint Presentation</vt:lpstr>
      <vt:lpstr>Future Plans</vt:lpstr>
      <vt:lpstr>Feedback and Questions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2032</TotalTime>
  <Words>32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Arial</vt:lpstr>
      <vt:lpstr>Open Sans</vt:lpstr>
      <vt:lpstr>Montserrat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Cohort Differences in Gun Use and Exposure to Gun Violence in a 25-year Study of Chicago Children</dc:title>
  <dc:creator>Charles Lanfear</dc:creator>
  <cp:keywords/>
  <cp:lastModifiedBy>Charles Lanfear</cp:lastModifiedBy>
  <cp:revision>16</cp:revision>
  <dcterms:created xsi:type="dcterms:W3CDTF">2022-09-19T14:29:56Z</dcterms:created>
  <dcterms:modified xsi:type="dcterms:W3CDTF">2022-09-20T17:51:54Z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